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6"/>
  </p:handoutMasterIdLst>
  <p:sldIdLst>
    <p:sldId id="292" r:id="rId3"/>
    <p:sldId id="293" r:id="rId4"/>
    <p:sldId id="294" r:id="rId5"/>
    <p:sldId id="301" r:id="rId6"/>
    <p:sldId id="296" r:id="rId7"/>
    <p:sldId id="302" r:id="rId8"/>
    <p:sldId id="303" r:id="rId9"/>
    <p:sldId id="324" r:id="rId10"/>
    <p:sldId id="325" r:id="rId11"/>
    <p:sldId id="326" r:id="rId12"/>
    <p:sldId id="327" r:id="rId13"/>
    <p:sldId id="308" r:id="rId14"/>
    <p:sldId id="323" r:id="rId15"/>
    <p:sldId id="307" r:id="rId16"/>
    <p:sldId id="304" r:id="rId17"/>
    <p:sldId id="295" r:id="rId18"/>
    <p:sldId id="309" r:id="rId19"/>
    <p:sldId id="310" r:id="rId20"/>
    <p:sldId id="311" r:id="rId21"/>
    <p:sldId id="305" r:id="rId22"/>
    <p:sldId id="356" r:id="rId23"/>
    <p:sldId id="306" r:id="rId24"/>
    <p:sldId id="355" r:id="rId25"/>
    <p:sldId id="354" r:id="rId26"/>
    <p:sldId id="351" r:id="rId27"/>
    <p:sldId id="352" r:id="rId28"/>
    <p:sldId id="353" r:id="rId29"/>
    <p:sldId id="297" r:id="rId30"/>
    <p:sldId id="298" r:id="rId31"/>
    <p:sldId id="299" r:id="rId32"/>
    <p:sldId id="300" r:id="rId33"/>
    <p:sldId id="357" r:id="rId34"/>
    <p:sldId id="358" r:id="rId35"/>
    <p:sldId id="328" r:id="rId36"/>
    <p:sldId id="330" r:id="rId37"/>
    <p:sldId id="331" r:id="rId38"/>
    <p:sldId id="329" r:id="rId39"/>
    <p:sldId id="332" r:id="rId40"/>
    <p:sldId id="333" r:id="rId41"/>
    <p:sldId id="335" r:id="rId42"/>
    <p:sldId id="334" r:id="rId43"/>
    <p:sldId id="336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</p14:sldIdLst>
        </p14:section>
        <p14:section name="定时器" id="{34CB32BA-0287-6A4E-9182-6DCF95ED168B}">
          <p14:sldIdLst>
            <p14:sldId id="294"/>
            <p14:sldId id="301"/>
            <p14:sldId id="296"/>
          </p14:sldIdLst>
        </p14:section>
        <p14:section name="内存布局" id="{F4C5C037-00D7-084C-BF08-CA969E32513D}">
          <p14:sldIdLst>
            <p14:sldId id="302"/>
            <p14:sldId id="303"/>
            <p14:sldId id="324"/>
            <p14:sldId id="325"/>
            <p14:sldId id="326"/>
            <p14:sldId id="327"/>
            <p14:sldId id="308"/>
            <p14:sldId id="323"/>
            <p14:sldId id="307"/>
            <p14:sldId id="304"/>
          </p14:sldIdLst>
        </p14:section>
        <p14:section name="对象的内存管理" id="{A90379CA-6188-F34B-8B23-3CF0C54A0B62}">
          <p14:sldIdLst>
            <p14:sldId id="295"/>
            <p14:sldId id="309"/>
            <p14:sldId id="310"/>
            <p14:sldId id="311"/>
          </p14:sldIdLst>
        </p14:section>
        <p14:section name="弱引用和引用计数" id="{de921cab-c6f6-4806-97a0-4f3e54841d6f}">
          <p14:sldIdLst>
            <p14:sldId id="305"/>
            <p14:sldId id="356"/>
            <p14:sldId id="306"/>
            <p14:sldId id="355"/>
            <p14:sldId id="354"/>
            <p14:sldId id="351"/>
            <p14:sldId id="352"/>
            <p14:sldId id="353"/>
          </p14:sldIdLst>
        </p14:section>
        <p14:section name="自动释放池" id="{B2C5700D-4A2C-D849-81EB-DFFCA3B847D6}">
          <p14:sldIdLst>
            <p14:sldId id="297"/>
            <p14:sldId id="298"/>
            <p14:sldId id="299"/>
            <p14:sldId id="300"/>
            <p14:sldId id="357"/>
            <p14:sldId id="358"/>
            <p14:sldId id="328"/>
            <p14:sldId id="330"/>
            <p14:sldId id="331"/>
            <p14:sldId id="329"/>
            <p14:sldId id="332"/>
            <p14:sldId id="333"/>
            <p14:sldId id="335"/>
            <p14:sldId id="334"/>
            <p14:sldId id="33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94424" autoAdjust="0"/>
  </p:normalViewPr>
  <p:slideViewPr>
    <p:cSldViewPr snapToGrid="0" showGuides="1">
      <p:cViewPr>
        <p:scale>
          <a:sx n="108" d="100"/>
          <a:sy n="108" d="100"/>
        </p:scale>
        <p:origin x="880" y="328"/>
      </p:cViewPr>
      <p:guideLst>
        <p:guide orient="horz" pos="2133"/>
        <p:guide pos="3843"/>
        <p:guide pos="1096"/>
        <p:guide orient="horz" pos="595"/>
        <p:guide orient="horz" pos="822"/>
        <p:guide orient="horz" pos="1480"/>
        <p:guide orient="horz" pos="2832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/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/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/>
          <p:cNvSpPr txBox="1"/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  <a:endParaRPr lang="en-US" altLang="zh-CN" sz="18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Tagged Pointer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230" y="1290955"/>
            <a:ext cx="7480935" cy="2108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30" y="3761105"/>
            <a:ext cx="7798435" cy="214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Tagged Pointer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1214120"/>
            <a:ext cx="7671435" cy="194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3157220"/>
            <a:ext cx="5677535" cy="3620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判断是否为</a:t>
            </a:r>
            <a:r>
              <a:rPr lang="en-US" altLang="zh-CN"/>
              <a:t>Tagged</a:t>
            </a:r>
            <a:r>
              <a:rPr lang="zh-CN" altLang="en-US"/>
              <a:t> </a:t>
            </a:r>
            <a:r>
              <a:rPr lang="en-US" altLang="zh-CN"/>
              <a:t>Pointer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164" y="1349169"/>
            <a:ext cx="5080000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4" y="5168396"/>
            <a:ext cx="8140700" cy="149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Tagged Pointer 注意点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4015" y="1203325"/>
            <a:ext cx="11608435" cy="5447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我们知道，所有OC对象都有isa指针，而Tagged Pointer并不是真正的对象，它没有isa指针，所以如果你直接访问Tagged Pointer的isa成员的话，在编译时将会有如下警告：</a:t>
            </a:r>
            <a:endParaRPr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对于Tagged Pointer，应该换成相应的方法调用，如isKindOfClass和object_getClass。只要避免在代码中直接访问Tagged Pointer的isa，即可避免这个问题。</a:t>
            </a:r>
            <a:endParaRPr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315" y="2574925"/>
            <a:ext cx="7016115" cy="396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41319" y="1876299"/>
            <a:ext cx="2090058" cy="72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number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0x10001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063839" y="1738744"/>
            <a:ext cx="2840182" cy="9995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地址：</a:t>
            </a:r>
            <a:r>
              <a:rPr kumimoji="1" lang="en-US" altLang="zh-CN"/>
              <a:t>0x10001</a:t>
            </a:r>
            <a:endParaRPr kumimoji="1" lang="en-US" altLang="zh-CN"/>
          </a:p>
          <a:p>
            <a:pPr algn="ctr"/>
            <a:r>
              <a:rPr kumimoji="1" lang="en-US" altLang="zh-CN"/>
              <a:t>NSNumber</a:t>
            </a:r>
            <a:r>
              <a:rPr kumimoji="1" lang="zh-CN" altLang="en-US"/>
              <a:t>对象</a:t>
            </a:r>
            <a:endParaRPr kumimoji="1" lang="en-US" altLang="zh-CN"/>
          </a:p>
          <a:p>
            <a:pPr algn="ctr"/>
            <a:r>
              <a:rPr kumimoji="1" lang="zh-CN" altLang="en-US"/>
              <a:t>存储值：</a:t>
            </a:r>
            <a:r>
              <a:rPr kumimoji="1" lang="en-US" altLang="zh-CN"/>
              <a:t>10</a:t>
            </a:r>
            <a:endParaRPr kumimoji="1" lang="zh-CN" altLang="en-US"/>
          </a:p>
        </p:txBody>
      </p:sp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4631377" y="2238497"/>
            <a:ext cx="243246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41319" y="1257091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使用</a:t>
            </a:r>
            <a:r>
              <a:rPr kumimoji="1" lang="en-US" altLang="zh-CN"/>
              <a:t>Tagged</a:t>
            </a:r>
            <a:r>
              <a:rPr kumimoji="1" lang="zh-CN" altLang="en-US"/>
              <a:t> </a:t>
            </a:r>
            <a:r>
              <a:rPr kumimoji="1" lang="en-US" altLang="zh-CN"/>
              <a:t>Pointer</a:t>
            </a:r>
            <a:r>
              <a:rPr kumimoji="1" lang="zh-CN" altLang="en-US"/>
              <a:t>之前</a:t>
            </a:r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41319" y="3212768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使用</a:t>
            </a:r>
            <a:r>
              <a:rPr kumimoji="1" lang="en-US" altLang="zh-CN"/>
              <a:t>Tagged</a:t>
            </a:r>
            <a:r>
              <a:rPr kumimoji="1" lang="zh-CN" altLang="en-US"/>
              <a:t> </a:t>
            </a:r>
            <a:r>
              <a:rPr kumimoji="1" lang="en-US" altLang="zh-CN"/>
              <a:t>Pointer</a:t>
            </a:r>
            <a:r>
              <a:rPr kumimoji="1" lang="zh-CN" altLang="en-US"/>
              <a:t>之后</a:t>
            </a: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646218" y="3831976"/>
            <a:ext cx="2911434" cy="72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number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0xb000a1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43592" y="1203431"/>
            <a:ext cx="11501313" cy="494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段代码能发生什么事？有什么区别？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235" y="1698171"/>
            <a:ext cx="7076659" cy="1543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35" y="3502269"/>
            <a:ext cx="7076072" cy="1663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文本框 43"/>
          <p:cNvSpPr txBox="1"/>
          <p:nvPr/>
        </p:nvSpPr>
        <p:spPr>
          <a:xfrm>
            <a:off x="7598410" y="1203325"/>
            <a:ext cx="4566920" cy="5447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第一段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，第二段没有问题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第一段是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对象，涉及到对象的释放，我们异步并发执行setter方法，可能就会有多条线程同时执行[_name release]，连续release两次就会造成对象的过度释放，导致Crash。（解决办法：使用atomic属性关键字；加锁）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第二段代码中的NSString为NSTaggedPointerString类型，在objc_release函数中会判断指针是不是TaggedPointer类型，是的话就不对对象进行release操作，也就避免了因过度释放对象而导致的Crash，因为根本就没执行释放操作。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对象的内存管理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3843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中，使用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引用计数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来管理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一个新创建的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对象引用计数默认是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，当引用计数减为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对象就会销毁，释放其占用的内存空间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对象的引用计数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对象的引用计数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内存管理的经验总结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mutableCopy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方法返回了一个对象，在不需要这个对象时，要调用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来释放它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想拥有某个对象，就让它的引用计数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；不想再拥有某个对象，就让它的引用计数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可以通过以下私有函数来查看自动释放池的情况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panose="020B0609030804020204" charset="0"/>
              </a:rPr>
              <a:t>extern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panose="020B0609030804020204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 _objc_autoreleasePoolPrint(</a:t>
            </a:r>
            <a:r>
              <a:rPr lang="en-US" altLang="zh-CN" sz="1600">
                <a:solidFill>
                  <a:srgbClr val="AA0D91"/>
                </a:solidFill>
                <a:latin typeface="Menlo-Regular" panose="020B0609030804020204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36322" y="3705101"/>
            <a:ext cx="1270660" cy="58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str1</a:t>
            </a:r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7645730" y="3610099"/>
            <a:ext cx="1270660" cy="5818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test</a:t>
            </a:r>
            <a:endParaRPr kumimoji="1" lang="en-US" altLang="zh-CN" sz="2400"/>
          </a:p>
          <a:p>
            <a:pPr algn="ctr"/>
            <a:r>
              <a:rPr kumimoji="1" lang="zh-CN" altLang="en-US" sz="2400"/>
              <a:t>不可变</a:t>
            </a:r>
            <a:endParaRPr kumimoji="1" lang="zh-CN" altLang="en-US" sz="2400"/>
          </a:p>
        </p:txBody>
      </p:sp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 flipV="1">
            <a:off x="3906982" y="3901045"/>
            <a:ext cx="3738748" cy="95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36322" y="4771901"/>
            <a:ext cx="1270660" cy="58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str2</a:t>
            </a:r>
            <a:endParaRPr kumimoji="1" lang="zh-CN" altLang="en-US" sz="2400"/>
          </a:p>
        </p:txBody>
      </p:sp>
      <p:cxnSp>
        <p:nvCxnSpPr>
          <p:cNvPr id="9" name="直线箭头连接符 8"/>
          <p:cNvCxnSpPr>
            <a:stCxn id="8" idx="3"/>
            <a:endCxn id="5" idx="1"/>
          </p:cNvCxnSpPr>
          <p:nvPr/>
        </p:nvCxnSpPr>
        <p:spPr>
          <a:xfrm flipV="1">
            <a:off x="3906982" y="3901045"/>
            <a:ext cx="3738748" cy="1161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645730" y="5781304"/>
            <a:ext cx="1270660" cy="5818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test</a:t>
            </a:r>
            <a:endParaRPr kumimoji="1" lang="en-US" altLang="zh-CN" sz="2400"/>
          </a:p>
          <a:p>
            <a:pPr algn="ctr"/>
            <a:r>
              <a:rPr kumimoji="1" lang="zh-CN" altLang="en-US" sz="2400"/>
              <a:t>可变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636322" y="5921828"/>
            <a:ext cx="1270660" cy="58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str3</a:t>
            </a:r>
            <a:endParaRPr kumimoji="1" lang="zh-CN" altLang="en-US" sz="2400"/>
          </a:p>
        </p:txBody>
      </p:sp>
      <p:cxnSp>
        <p:nvCxnSpPr>
          <p:cNvPr id="14" name="直线箭头连接符 13"/>
          <p:cNvCxnSpPr>
            <a:stCxn id="13" idx="3"/>
            <a:endCxn id="12" idx="1"/>
          </p:cNvCxnSpPr>
          <p:nvPr/>
        </p:nvCxnSpPr>
        <p:spPr>
          <a:xfrm flipV="1">
            <a:off x="3906982" y="6072250"/>
            <a:ext cx="3738748" cy="14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5680" y="1251363"/>
            <a:ext cx="78994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36322" y="3705101"/>
            <a:ext cx="1270660" cy="58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str1</a:t>
            </a:r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7230093" y="4644939"/>
            <a:ext cx="1270660" cy="5818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test</a:t>
            </a:r>
            <a:endParaRPr kumimoji="1" lang="en-US" altLang="zh-CN" sz="2400"/>
          </a:p>
          <a:p>
            <a:pPr algn="ctr"/>
            <a:r>
              <a:rPr kumimoji="1" lang="zh-CN" altLang="en-US" sz="2400"/>
              <a:t>不可变</a:t>
            </a:r>
            <a:endParaRPr kumimoji="1" lang="zh-CN" altLang="en-US" sz="2400"/>
          </a:p>
        </p:txBody>
      </p:sp>
      <p:cxnSp>
        <p:nvCxnSpPr>
          <p:cNvPr id="7" name="直线箭头连接符 6"/>
          <p:cNvCxnSpPr>
            <a:stCxn id="4" idx="3"/>
            <a:endCxn id="12" idx="1"/>
          </p:cNvCxnSpPr>
          <p:nvPr/>
        </p:nvCxnSpPr>
        <p:spPr>
          <a:xfrm flipV="1">
            <a:off x="3906982" y="3996046"/>
            <a:ext cx="332311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36322" y="4771901"/>
            <a:ext cx="1270660" cy="58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str2</a:t>
            </a:r>
            <a:endParaRPr kumimoji="1"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7230093" y="3705100"/>
            <a:ext cx="1270660" cy="5818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test</a:t>
            </a:r>
            <a:endParaRPr kumimoji="1" lang="en-US" altLang="zh-CN" sz="2400"/>
          </a:p>
          <a:p>
            <a:pPr algn="ctr"/>
            <a:r>
              <a:rPr kumimoji="1" lang="zh-CN" altLang="en-US" sz="2400"/>
              <a:t>可变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636322" y="5921828"/>
            <a:ext cx="1270660" cy="58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str3</a:t>
            </a:r>
            <a:endParaRPr kumimoji="1"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159" y="1276350"/>
            <a:ext cx="9601200" cy="1993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直线箭头连接符 14"/>
          <p:cNvCxnSpPr>
            <a:stCxn id="8" idx="3"/>
            <a:endCxn id="5" idx="1"/>
          </p:cNvCxnSpPr>
          <p:nvPr/>
        </p:nvCxnSpPr>
        <p:spPr>
          <a:xfrm flipV="1">
            <a:off x="3906982" y="4935885"/>
            <a:ext cx="3323111" cy="126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13" idx="3"/>
            <a:endCxn id="22" idx="1"/>
          </p:cNvCxnSpPr>
          <p:nvPr/>
        </p:nvCxnSpPr>
        <p:spPr>
          <a:xfrm flipV="1">
            <a:off x="3906982" y="6163294"/>
            <a:ext cx="3323111" cy="4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230093" y="5872348"/>
            <a:ext cx="1270660" cy="5818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test</a:t>
            </a:r>
            <a:endParaRPr kumimoji="1" lang="en-US" altLang="zh-CN" sz="2400"/>
          </a:p>
          <a:p>
            <a:pPr algn="ctr"/>
            <a:r>
              <a:rPr kumimoji="1" lang="zh-CN" altLang="en-US" sz="2400"/>
              <a:t>可变</a:t>
            </a:r>
            <a:endParaRPr kumimoji="1" lang="zh-CN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copy</a:t>
            </a:r>
            <a:r>
              <a:rPr lang="zh-CN" altLang="en-US"/>
              <a:t>和</a:t>
            </a:r>
            <a:r>
              <a:rPr lang="en-US" altLang="zh-CN"/>
              <a:t>mutableCopy</a:t>
            </a:r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31356" y="1527187"/>
          <a:ext cx="8127999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F0"/>
                          </a:solidFill>
                        </a:rPr>
                        <a:t>copy</a:t>
                      </a:r>
                      <a:endParaRPr lang="zh-CN" altLang="en-US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F0"/>
                          </a:solidFill>
                        </a:rPr>
                        <a:t>mutableCopy</a:t>
                      </a:r>
                      <a:endParaRPr lang="zh-CN" altLang="en-US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NSString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NSString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accent6"/>
                          </a:solidFill>
                        </a:rPr>
                        <a:t>浅拷贝</a:t>
                      </a:r>
                      <a:endParaRPr lang="en-US" altLang="zh-CN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NSMutableString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深拷贝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NSMutableString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NSString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深拷贝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NSMutableString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深拷贝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NSArray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NSArray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accent6"/>
                          </a:solidFill>
                        </a:rPr>
                        <a:t>浅拷贝</a:t>
                      </a:r>
                      <a:endParaRPr lang="en-US" altLang="zh-CN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NSMutableArray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深拷贝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NSMutableArray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NSArray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深拷贝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NSMutableArray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深拷贝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NSDictionary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NSDictionary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accent6"/>
                          </a:solidFill>
                        </a:rPr>
                        <a:t>浅拷贝</a:t>
                      </a:r>
                      <a:endParaRPr lang="en-US" altLang="zh-CN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NSMutableDictionary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深拷贝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NSMutableDictionary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NSDictionary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深拷贝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NSMutableDictionary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深拷贝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5090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CADisplayLink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NSTimer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有什么注意点？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介绍下内存的几大区域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讲一下你对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内存管理的理解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都帮我们做了什么？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LLVM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对象在什么时机会被调用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方法里有局部对象， 出了方法后会立即释放吗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引用计数的存储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191558"/>
            <a:ext cx="11501313" cy="38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中，引用计数可以直接存储在优化过的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指针中，也可能存储在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SideTable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695" y="1590725"/>
            <a:ext cx="35814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43535" y="2979420"/>
            <a:ext cx="11501120" cy="496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refcnts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是一个存放着对象引用计数的散列表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(仅在未开启isa优化或在isa优化情况下isa_t的引用计数溢出时才会用到)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" y="3370580"/>
            <a:ext cx="4800600" cy="1607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535" y="4954270"/>
            <a:ext cx="11501120" cy="496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weak_entries： hash数组，用来存储弱引用对象的相关信息weak_entry_t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num_entries：  hash数组中的元素个数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mask：hash数组长度-1，会参与hash计算。（注意，这里是hash数组的长度，而不是元素个数。比如，数组长度可能是64，而元素个数仅存了2个）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max_hash_displacement：可能会发生的hash冲突的最大次数，用于判断是否出现了逻辑错误（hash表中的冲突次数绝不会超过改值）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引用计数的存储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273175"/>
            <a:ext cx="5493385" cy="54152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83275" y="1273175"/>
            <a:ext cx="5623560" cy="5415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#define WEAK_INLINE_COUNT 4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#define REFERRERS_OUT_OF_LINE 2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weak_entry_t的结构也是一个hash结构，其存储的元素是弱引用对象指针的指针， 通过操作指针的指针，就可以使得weak 引用的指针在对象析构后，指向nil。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引用该对象的对象列表，联合。 引用个数小于4，用inline_referrers数组。 用个数大于4，用动态数组weak_referrer_t *referrers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弱引用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" y="1240155"/>
            <a:ext cx="5872480" cy="2056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140" y="3451860"/>
            <a:ext cx="95929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location ：__weak指针的地址，存储指针的地址，这样便可以在最后将其指向的对象置为nil。</a:t>
            </a:r>
            <a:endParaRPr lang="zh-CN" altLang="en-US"/>
          </a:p>
          <a:p>
            <a:pPr algn="l"/>
            <a:r>
              <a:rPr lang="zh-CN" altLang="en-US"/>
              <a:t>newObj ：所引用的对象。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iOS底层原理：weak的实现原理</a:t>
            </a:r>
            <a:endParaRPr lang="zh-CN" altLang="en-US"/>
          </a:p>
          <a:p>
            <a:pPr algn="l"/>
            <a:r>
              <a:rPr lang="zh-CN" altLang="en-US"/>
              <a:t>https://juejin.cn/post/6844904101839372295#heading-5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弱引用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9720" y="1351915"/>
            <a:ext cx="113226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storeWeak方法实际上是接收了5个参数，分别是haveOld、haveNew和crashIfDeallocating ，这三个参数都是以模板的方式传入的，是三个bool类型的参数。 分别表示weak指针之前是否指向了一个弱引用，weak指针是否需要指向一个新的引用，若果被弱引用的对象正在析构，此时再弱引用该对象是否应该crash。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该方法维护了oldTable 和newTable分别表示旧的引用弱表和新的弱引用表，它们都是SideTable的hash表。</a:t>
            </a:r>
            <a:endParaRPr lang="zh-CN" altLang="en-US"/>
          </a:p>
          <a:p>
            <a:pPr algn="l"/>
            <a:r>
              <a:rPr lang="zh-CN" altLang="en-US"/>
              <a:t>如果weak指针之前指向了一个弱引用，则会调用weak_unregister_no_lock 方法将旧的weak指针地址移除。</a:t>
            </a:r>
            <a:endParaRPr lang="zh-CN" altLang="en-US"/>
          </a:p>
          <a:p>
            <a:pPr algn="l"/>
            <a:r>
              <a:rPr lang="zh-CN" altLang="en-US"/>
              <a:t>如果weak指针需要指向一个新的引用，则会调用weak_register_no_lock 方法将新的weak指针地址添加到弱引用表中。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调用setWeaklyReferenced_nolock 方法修改weak新引用的对象的bit标志位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dealloc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4"/>
            <a:ext cx="11501313" cy="17416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当一个对象要释放时，会自动调用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，接下的调用轨迹是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6474B"/>
                </a:solidFill>
                <a:latin typeface="Menlo-Regular" panose="020B0609030804020204" charset="0"/>
              </a:rPr>
              <a:t>dealloc</a:t>
            </a:r>
            <a:endParaRPr lang="en-US" altLang="zh-CN" sz="1600">
              <a:solidFill>
                <a:srgbClr val="26474B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6474B"/>
                </a:solidFill>
                <a:latin typeface="Menlo-Regular" panose="020B0609030804020204" charset="0"/>
              </a:rPr>
              <a:t>_objc_rootDealloc</a:t>
            </a:r>
            <a:endParaRPr lang="en-US" altLang="zh-CN" sz="1600">
              <a:solidFill>
                <a:srgbClr val="26474B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6474B"/>
                </a:solidFill>
                <a:latin typeface="Menlo-Regular" panose="020B0609030804020204" charset="0"/>
              </a:rPr>
              <a:t>rootDealloc</a:t>
            </a:r>
            <a:endParaRPr lang="en-US" altLang="zh-CN" sz="1600">
              <a:solidFill>
                <a:srgbClr val="26474B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6474B"/>
                </a:solidFill>
                <a:latin typeface="Menlo-Regular" panose="020B0609030804020204" charset="0"/>
              </a:rPr>
              <a:t>object_dispose</a:t>
            </a:r>
            <a:endParaRPr lang="en-US" altLang="zh-CN" sz="1600">
              <a:solidFill>
                <a:srgbClr val="26474B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rgbClr val="26474B"/>
                </a:solidFill>
                <a:latin typeface="Menlo-Regular" panose="020B0609030804020204" charset="0"/>
              </a:rPr>
              <a:t>objc_destructInstance</a:t>
            </a:r>
            <a:r>
              <a:rPr lang="zh-CN" altLang="en-US" sz="1600">
                <a:solidFill>
                  <a:srgbClr val="26474B"/>
                </a:solidFill>
                <a:latin typeface="Menlo-Regular" panose="020B0609030804020204" charset="0"/>
              </a:rPr>
              <a:t>、</a:t>
            </a:r>
            <a:r>
              <a:rPr lang="en-US" altLang="zh-CN" sz="1600">
                <a:solidFill>
                  <a:srgbClr val="26474B"/>
                </a:solidFill>
                <a:latin typeface="Menlo-Regular" panose="020B0609030804020204" charset="0"/>
              </a:rPr>
              <a:t>free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dealloc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2415" y="1148080"/>
            <a:ext cx="6129655" cy="4185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148080"/>
            <a:ext cx="4940300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397125"/>
            <a:ext cx="4483100" cy="245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dealloc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200150"/>
            <a:ext cx="3934460" cy="25031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" y="3921760"/>
            <a:ext cx="6294120" cy="2635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740" y="1200150"/>
            <a:ext cx="6790690" cy="2707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dealloc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07440"/>
            <a:ext cx="5797550" cy="3552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380" y="1107440"/>
            <a:ext cx="6218555" cy="2503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自动释放池https://www.jianshu.com/p/46111b7ba2e9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3"/>
            <a:ext cx="11501313" cy="20622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自动释放池的主要底层数据结构是：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__AtAutoreleasePool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AutoreleasePoolPage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的对象最终都是通过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AutoreleasePoolPage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对象来管理的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源码分析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</a:t>
            </a:r>
            <a:r>
              <a:rPr lang="en-US" altLang="zh-CN" sz="1600">
                <a:solidFill>
                  <a:srgbClr val="AA0D91"/>
                </a:solidFill>
                <a:latin typeface="Menlo-Regular" panose="020B0609030804020204" charset="0"/>
              </a:rPr>
              <a:t>@autoreleasepool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NSObject.mm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50" y="3361435"/>
            <a:ext cx="5257800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AutoreleasePoolPage</a:t>
            </a:r>
            <a:r>
              <a:rPr lang="zh-CN" altLang="en-US"/>
              <a:t>的结构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886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AutoreleasePoolPage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4096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字节内存，除了用来存放它内部的成员变量，剩下的空间用来存放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所有的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AutoreleasePoolPage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对象通过双向链表的形式连接在一起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35033" y="2287213"/>
          <a:ext cx="3095794" cy="4079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957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panose="020B0609030804020204" charset="0"/>
                        </a:rPr>
                        <a:t>AutoreleasePoolPage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3F6E74"/>
                          </a:solidFill>
                          <a:latin typeface="Menlo-Regular" panose="020B0609030804020204" charset="0"/>
                        </a:rPr>
                        <a:t>magic_t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magic;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AA0D91"/>
                          </a:solidFill>
                          <a:latin typeface="Menlo-Regular" panose="020B0609030804020204" charset="0"/>
                        </a:rPr>
                        <a:t>id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*next;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5C2699"/>
                          </a:solidFill>
                          <a:latin typeface="Menlo-Regular" panose="020B0609030804020204" charset="0"/>
                        </a:rPr>
                        <a:t>pthread_t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thread;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3F6E74"/>
                          </a:solidFill>
                          <a:latin typeface="Menlo-Regular" panose="020B0609030804020204" charset="0"/>
                        </a:rPr>
                        <a:t>AutoreleasePoolPage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*parent;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3F6E74"/>
                          </a:solidFill>
                          <a:latin typeface="Menlo-Regular" panose="020B0609030804020204" charset="0"/>
                        </a:rPr>
                        <a:t>AutoreleasePoolPage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*child;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5C2699"/>
                          </a:solidFill>
                          <a:latin typeface="Menlo-Regular" panose="020B0609030804020204" charset="0"/>
                        </a:rPr>
                        <a:t>uint32_t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depth;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5C2699"/>
                          </a:solidFill>
                          <a:latin typeface="Menlo-Regular" panose="020B0609030804020204" charset="0"/>
                        </a:rPr>
                        <a:t>uint32_t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hiwat;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4" name="组 13"/>
          <p:cNvGrpSpPr/>
          <p:nvPr/>
        </p:nvGrpSpPr>
        <p:grpSpPr>
          <a:xfrm>
            <a:off x="0" y="2487884"/>
            <a:ext cx="1211282" cy="344384"/>
            <a:chOff x="823065" y="2392878"/>
            <a:chExt cx="1211282" cy="344384"/>
          </a:xfrm>
        </p:grpSpPr>
        <p:cxnSp>
          <p:nvCxnSpPr>
            <p:cNvPr id="5" name="直线箭头连接符 4"/>
            <p:cNvCxnSpPr/>
            <p:nvPr/>
          </p:nvCxnSpPr>
          <p:spPr>
            <a:xfrm>
              <a:off x="1760691" y="2565070"/>
              <a:ext cx="273656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823065" y="2392878"/>
              <a:ext cx="912190" cy="34438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0x1000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5119108" y="2287213"/>
          <a:ext cx="3095794" cy="4079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957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panose="020B0609030804020204" charset="0"/>
                        </a:rPr>
                        <a:t>AutoreleasePoolPage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3F6E74"/>
                          </a:solidFill>
                          <a:latin typeface="Menlo-Regular" panose="020B0609030804020204" charset="0"/>
                        </a:rPr>
                        <a:t>magic_t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magic;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AA0D91"/>
                          </a:solidFill>
                          <a:latin typeface="Menlo-Regular" panose="020B0609030804020204" charset="0"/>
                        </a:rPr>
                        <a:t>id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*next;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5C2699"/>
                          </a:solidFill>
                          <a:latin typeface="Menlo-Regular" panose="020B0609030804020204" charset="0"/>
                        </a:rPr>
                        <a:t>pthread_t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thread;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3F6E74"/>
                          </a:solidFill>
                          <a:latin typeface="Menlo-Regular" panose="020B0609030804020204" charset="0"/>
                        </a:rPr>
                        <a:t>AutoreleasePoolPage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*parent;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3F6E74"/>
                          </a:solidFill>
                          <a:latin typeface="Menlo-Regular" panose="020B0609030804020204" charset="0"/>
                        </a:rPr>
                        <a:t>AutoreleasePoolPage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*child;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5C2699"/>
                          </a:solidFill>
                          <a:latin typeface="Menlo-Regular" panose="020B0609030804020204" charset="0"/>
                        </a:rPr>
                        <a:t>uint32_t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depth;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5C2699"/>
                          </a:solidFill>
                          <a:latin typeface="Menlo-Regular" panose="020B0609030804020204" charset="0"/>
                        </a:rPr>
                        <a:t>uint32_t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hiwat;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9003184" y="2287213"/>
          <a:ext cx="3095794" cy="4079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957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panose="020B0609030804020204" charset="0"/>
                        </a:rPr>
                        <a:t>AutoreleasePoolPage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3F6E74"/>
                          </a:solidFill>
                          <a:latin typeface="Menlo-Regular" panose="020B0609030804020204" charset="0"/>
                        </a:rPr>
                        <a:t>magic_t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magic;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AA0D91"/>
                          </a:solidFill>
                          <a:latin typeface="Menlo-Regular" panose="020B0609030804020204" charset="0"/>
                        </a:rPr>
                        <a:t>id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*next;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5C2699"/>
                          </a:solidFill>
                          <a:latin typeface="Menlo-Regular" panose="020B0609030804020204" charset="0"/>
                        </a:rPr>
                        <a:t>pthread_t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thread;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3F6E74"/>
                          </a:solidFill>
                          <a:latin typeface="Menlo-Regular" panose="020B0609030804020204" charset="0"/>
                        </a:rPr>
                        <a:t>AutoreleasePoolPage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*parent;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3F6E74"/>
                          </a:solidFill>
                          <a:latin typeface="Menlo-Regular" panose="020B0609030804020204" charset="0"/>
                        </a:rPr>
                        <a:t>AutoreleasePoolPage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*child;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5C2699"/>
                          </a:solidFill>
                          <a:latin typeface="Menlo-Regular" panose="020B0609030804020204" charset="0"/>
                        </a:rPr>
                        <a:t>uint32_t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depth;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smtClean="0">
                          <a:solidFill>
                            <a:srgbClr val="5C2699"/>
                          </a:solidFill>
                          <a:latin typeface="Menlo-Regular" panose="020B0609030804020204" charset="0"/>
                        </a:rPr>
                        <a:t>uint32_t</a:t>
                      </a:r>
                      <a:r>
                        <a:rPr lang="en-US" altLang="zh-CN" sz="1400" smtClean="0">
                          <a:solidFill>
                            <a:srgbClr val="000000"/>
                          </a:solidFill>
                          <a:latin typeface="Menlo-Regular" panose="020B0609030804020204" charset="0"/>
                        </a:rPr>
                        <a:t> hiwat;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3" name="组 22"/>
          <p:cNvGrpSpPr/>
          <p:nvPr/>
        </p:nvGrpSpPr>
        <p:grpSpPr>
          <a:xfrm>
            <a:off x="0" y="6182386"/>
            <a:ext cx="1211282" cy="344384"/>
            <a:chOff x="823065" y="2392878"/>
            <a:chExt cx="1211282" cy="344384"/>
          </a:xfrm>
        </p:grpSpPr>
        <p:cxnSp>
          <p:nvCxnSpPr>
            <p:cNvPr id="24" name="直线箭头连接符 23"/>
            <p:cNvCxnSpPr/>
            <p:nvPr/>
          </p:nvCxnSpPr>
          <p:spPr>
            <a:xfrm>
              <a:off x="1760691" y="2565070"/>
              <a:ext cx="273656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823065" y="2392878"/>
              <a:ext cx="912190" cy="34438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0x2000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线箭头连接符 25"/>
          <p:cNvCxnSpPr>
            <a:endCxn id="19" idx="1"/>
          </p:cNvCxnSpPr>
          <p:nvPr/>
        </p:nvCxnSpPr>
        <p:spPr>
          <a:xfrm>
            <a:off x="4217750" y="4326833"/>
            <a:ext cx="90135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8101826" y="4326833"/>
            <a:ext cx="90135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H="1" flipV="1">
            <a:off x="4330828" y="3526975"/>
            <a:ext cx="1150055" cy="3087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H="1" flipV="1">
            <a:off x="8214902" y="3344489"/>
            <a:ext cx="1150057" cy="491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 42"/>
          <p:cNvGrpSpPr/>
          <p:nvPr/>
        </p:nvGrpSpPr>
        <p:grpSpPr>
          <a:xfrm>
            <a:off x="-1" y="5077982"/>
            <a:ext cx="1211282" cy="344384"/>
            <a:chOff x="823065" y="2392878"/>
            <a:chExt cx="1211282" cy="344384"/>
          </a:xfrm>
        </p:grpSpPr>
        <p:cxnSp>
          <p:nvCxnSpPr>
            <p:cNvPr id="45" name="直线箭头连接符 44"/>
            <p:cNvCxnSpPr/>
            <p:nvPr/>
          </p:nvCxnSpPr>
          <p:spPr>
            <a:xfrm>
              <a:off x="1760691" y="2565070"/>
              <a:ext cx="273656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823065" y="2392878"/>
              <a:ext cx="912190" cy="34438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0x1038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4133849" y="6182386"/>
            <a:ext cx="1082468" cy="344384"/>
            <a:chOff x="4359482" y="6324887"/>
            <a:chExt cx="1082468" cy="344384"/>
          </a:xfrm>
        </p:grpSpPr>
        <p:cxnSp>
          <p:nvCxnSpPr>
            <p:cNvPr id="48" name="直线箭头连接符 47"/>
            <p:cNvCxnSpPr/>
            <p:nvPr/>
          </p:nvCxnSpPr>
          <p:spPr>
            <a:xfrm flipH="1">
              <a:off x="4359482" y="6508954"/>
              <a:ext cx="294188" cy="42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4529760" y="6324887"/>
              <a:ext cx="912190" cy="34438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end()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4067820" y="5063620"/>
            <a:ext cx="1129968" cy="344384"/>
            <a:chOff x="4359482" y="6324887"/>
            <a:chExt cx="1129968" cy="344384"/>
          </a:xfrm>
        </p:grpSpPr>
        <p:cxnSp>
          <p:nvCxnSpPr>
            <p:cNvPr id="55" name="直线箭头连接符 54"/>
            <p:cNvCxnSpPr/>
            <p:nvPr/>
          </p:nvCxnSpPr>
          <p:spPr>
            <a:xfrm flipH="1">
              <a:off x="4359482" y="6508954"/>
              <a:ext cx="294188" cy="42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4577260" y="6324887"/>
              <a:ext cx="912190" cy="34438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begin()</a:t>
              </a:r>
              <a:endPara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CADisplayLink</a:t>
            </a:r>
            <a:r>
              <a:rPr lang="zh-CN" altLang="en-US"/>
              <a:t>、</a:t>
            </a:r>
            <a:r>
              <a:rPr lang="en-US" altLang="zh-CN"/>
              <a:t>NSTimer</a:t>
            </a:r>
            <a:r>
              <a:rPr lang="zh-CN" altLang="en-US"/>
              <a:t>使用注意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1953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CADisplayLink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NSTimer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产生强引用，如果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又对它们产生强引用，那么就会引发循环引用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592" y="3705101"/>
            <a:ext cx="11501313" cy="4136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使用代理对象（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NSProxy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549" y="4114923"/>
            <a:ext cx="4286332" cy="2620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9" y="2398816"/>
            <a:ext cx="7280938" cy="1198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67" y="4114922"/>
            <a:ext cx="6411230" cy="1310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AutoreleasePoolPage</a:t>
            </a:r>
            <a:r>
              <a:rPr lang="zh-CN" altLang="en-US"/>
              <a:t>的结构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8722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方法会将一个</a:t>
            </a:r>
            <a:r>
              <a:rPr lang="en-US" altLang="zh-CN" sz="1600">
                <a:solidFill>
                  <a:srgbClr val="643820"/>
                </a:solidFill>
                <a:latin typeface="Menlo-Regular" panose="020B0609030804020204" charset="0"/>
              </a:rPr>
              <a:t>POOL_BOUNDARY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入栈，并且返回其存放的内存地址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方法时传入一个</a:t>
            </a:r>
            <a:r>
              <a:rPr lang="en-US" altLang="zh-CN" sz="1600">
                <a:solidFill>
                  <a:srgbClr val="643820"/>
                </a:solidFill>
                <a:latin typeface="Menlo-Regular" panose="020B0609030804020204" charset="0"/>
              </a:rPr>
              <a:t>POOL_BOUNDARY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的内存地址，会从最后一个入栈的对象开始发送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消息，直到遇到这个</a:t>
            </a:r>
            <a:r>
              <a:rPr lang="en-US" altLang="zh-CN" sz="1600">
                <a:solidFill>
                  <a:srgbClr val="643820"/>
                </a:solidFill>
                <a:latin typeface="Menlo-Regular" panose="020B0609030804020204" charset="0"/>
              </a:rPr>
              <a:t>POOL_BOUNDARY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panose="020B0609030804020204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 *next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指向了下一个能存放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对象地址的区域 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Runloop</a:t>
            </a:r>
            <a:r>
              <a:rPr lang="zh-CN" altLang="en-US"/>
              <a:t>和</a:t>
            </a:r>
            <a:r>
              <a:rPr lang="en-US" altLang="zh-CN"/>
              <a:t>Autorelease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35" y="1203325"/>
            <a:ext cx="11501120" cy="2753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在主线程的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Runloop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中注册了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监听了</a:t>
            </a:r>
            <a:r>
              <a:rPr lang="en-US" altLang="zh-CN" sz="1600">
                <a:solidFill>
                  <a:srgbClr val="2E0D6E"/>
                </a:solidFill>
                <a:latin typeface="Menlo-Regular" panose="020B0609030804020204" charset="0"/>
              </a:rPr>
              <a:t>kCFRunLoopEntry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事件，会调用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objc_autoreleasePoolPush()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监听了</a:t>
            </a:r>
            <a:r>
              <a:rPr lang="en-US" altLang="zh-CN" sz="1600">
                <a:solidFill>
                  <a:srgbClr val="2E0D6E"/>
                </a:solidFill>
                <a:latin typeface="Menlo-Regular" panose="020B0609030804020204" charset="0"/>
              </a:rPr>
              <a:t>kCFRunLoopBeforeWaiting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事件，会调用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objc_autoreleasePoolPop()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objc_autoreleasePoolPush()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监听了</a:t>
            </a:r>
            <a:r>
              <a:rPr lang="en-US" altLang="zh-CN" sz="1600">
                <a:solidFill>
                  <a:srgbClr val="2E0D6E"/>
                </a:solidFill>
                <a:latin typeface="Menlo-Regular" panose="020B0609030804020204" charset="0"/>
              </a:rPr>
              <a:t>kCFRunLoopBeforeExit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事件，会调用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objc_autoreleasePoolPop()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1. </a:t>
            </a:r>
            <a:r>
              <a:rPr lang="zh-CN" altLang="en-US" sz="1600">
                <a:solidFill>
                  <a:srgbClr val="000000"/>
                </a:solidFill>
                <a:latin typeface="Menlo-Regular" panose="020B0609030804020204" charset="0"/>
              </a:rPr>
              <a:t>子线程会自动创建自动释放池（_pthread_exi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t</a:t>
            </a:r>
            <a:r>
              <a:rPr lang="zh-CN" altLang="en-US" sz="1600">
                <a:solidFill>
                  <a:srgbClr val="000000"/>
                </a:solidFill>
                <a:latin typeface="Menlo-Regular" panose="020B0609030804020204" charset="0"/>
              </a:rPr>
              <a:t>时会执行_pthread_tsd_cleanup， 在tls_de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a</a:t>
            </a:r>
            <a:r>
              <a:rPr lang="zh-CN" altLang="en-US" sz="1600">
                <a:solidFill>
                  <a:srgbClr val="000000"/>
                </a:solidFill>
                <a:latin typeface="Menlo-Regular" panose="020B0609030804020204" charset="0"/>
              </a:rPr>
              <a:t>lloc中，执行pop操作。）</a:t>
            </a:r>
            <a:endParaRPr lang="zh-CN" altLang="en-US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2. </a:t>
            </a:r>
            <a:r>
              <a:rPr lang="zh-CN" altLang="en-US" sz="1600">
                <a:solidFill>
                  <a:srgbClr val="000000"/>
                </a:solidFill>
                <a:latin typeface="Menlo-Regular" panose="020B0609030804020204" charset="0"/>
              </a:rPr>
              <a:t>枚举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block</a:t>
            </a:r>
            <a:r>
              <a:rPr lang="zh-CN" altLang="en-US" sz="1600">
                <a:solidFill>
                  <a:srgbClr val="000000"/>
                </a:solidFill>
                <a:latin typeface="Menlo-Regular" panose="020B0609030804020204" charset="0"/>
              </a:rPr>
              <a:t>内部也会自动创建自动释放池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5" y="3956685"/>
            <a:ext cx="3403600" cy="237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野指针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76555" y="1068705"/>
            <a:ext cx="11501755" cy="5643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什么是野指针？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一个已经删除的对象或未申请访问受限内存区域的指针。而这里的野指针主要是指对象释放后，指针未置空导致的野指针。该类Crash发生比较随机，找出来比较费劲，比较常见的做法是在开发阶段就提高这类Crash的复现率，尽可能的将其发现并解决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向OC对象发出release消息，只是标记对象占用的那块内存可以被释放，系统并没有立即收回内存；如果此时还向该对象发送其他消息，可能会发生Crash,也可能没有问题。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野指针造成的Crash随机性比较大，但是被随机填入的数据是不可访问的情况下，Crash是必现的。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解决思路是：想办法给野指针指向的内存填写不可访问的数据，让随机的Crash变成必现的Crash。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定位野指针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内存涂鸦（Malloc Scribble）：Xcode提供的Malloc Scribble，可以将对象释放后在内存上填上不可访问的数据，将随机发生变成不随机发生的事情，选中Product-&gt;Scheme-&gt;Edit Scheme -&gt;Diagnostics – &gt;勾选 Malloc Scribble项；设置了Enable Scribble，在对象申请内存后在申请的内存上填0xaa，内存释放后在释放的内存上填0x55；如果内存未被初始化就被访问，或者释放后被访问，Crash必现。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Warning：该方法必须连接Xcode运行代码才能发现，并不适合测试人员使用。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僵尸对象（NSZombieEnabled）：Xcode提供的NSZombieEnabled，通过生成僵尸对象来替换dealloc的实现，当对象引用计数为0 的时候，将需要dealloc的对象转化为僵尸对象。如果之后再给这个僵尸对象发消息则抛异常。先选中Product -&gt; Scheme -&gt; Edit Scheme -&gt; Diagnostics -&gt; 勾选Zombie Objects 项；然后在Product -&gt; Scheme -&gt; Edit Scheme -&gt; Arguments设置NSZombieEnabled、MallocStackLoggingNoCompact两个变量，且值均为YES。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野指针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76555" y="1068705"/>
            <a:ext cx="11501755" cy="5643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僵尸对象（NSZombieEnabled）：仅设置Zombie Objects的话，如果Crash发生在当前调用栈，系统可以把崩溃原因定位到具体代码中；但是如果Crash不是发生在当前调用栈，系统仅仅告知崩溃地址，所以需要添加变量。MallocStackLoggingNoCompact，让Xcode记录每个地址alloc的历史，然后通过命令将地址还原出来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发版前要将僵尸对象检测这些设置都去掉，否则每次通过指针访问对象时，都去检查指针指向的对象是否为僵尸对象，这就影响效率了。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参考：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如何定位Obj-C野指针随机Crash(一)：先提高野指针Crash率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https://blog.csdn.net/tangaowen/article/details/46829985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如何定位Obj-C野指针随机Crash(二)：让非必现Crash变成必现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https://blog.csdn.net/Tencent_Bugly/article/details/46374401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如何定位Obj-C野指针随机Crash(三)：加点黑科技让Crash自报家门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https://blog.csdn.net/tangaowen/article/details/46830049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LLVM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43535" y="1203325"/>
            <a:ext cx="5913120" cy="1461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常用编译器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GCC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LVVM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Clang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传统编译器架构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rgbClr val="000000"/>
              </a:solidFill>
              <a:latin typeface="Menlo-Regular" panose="020B06090308040202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3120390"/>
            <a:ext cx="4152900" cy="275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LLVM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3020" y="1231900"/>
            <a:ext cx="7045325" cy="2727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8010" y="4181475"/>
            <a:ext cx="11166475" cy="2393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不同的前端后端使用统一的中间代码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LLVM Intermediate Representation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LVVM IR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如果需要支持一种新的编程语言，只需要实现一个前端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如果需要支持一种新的硬件设备，只需要实现一个后端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优化阶段是一个通用阶段，他针对的是一个统一的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LVVM IR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，对于新的前端和后端，中间代码不需要修改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前后端是融合在一起的，扩展性不好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rgbClr val="000000"/>
              </a:solidFill>
              <a:latin typeface="Menlo-Regular" panose="020B0609030804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LLVM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1201420"/>
            <a:ext cx="5740400" cy="326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t>源文件编译过程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35" y="1203325"/>
            <a:ext cx="11501120" cy="350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命令行查看编译过程：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clang -ccc-print-phases main.m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0: input, "main.m", objective-c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1: preprocessor, {0}, objective-c-cpp-output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2: compiler, {1}, ir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3: backend, {2}, assembler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4: assembler, {3}, object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5: linker, {4}, image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</a:rPr>
              <a:t>6: bind-arch, "x86_64", {5}, image</a:t>
            </a:r>
            <a:endParaRPr lang="en-US" altLang="zh-CN" sz="1600">
              <a:solidFill>
                <a:srgbClr val="000000"/>
              </a:solidFill>
              <a:latin typeface="Menlo-Regular" panose="020B0609030804020204" charset="0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panose="020B0609030804020204" charset="0"/>
              </a:rPr>
              <a:t>查看</a:t>
            </a:r>
            <a:r>
              <a:rPr lang="en-US" altLang="zh-CN" sz="1600">
                <a:solidFill>
                  <a:srgbClr val="000000"/>
                </a:solidFill>
                <a:latin typeface="Menlo-Regular" panose="020B0609030804020204" charset="0"/>
                <a:sym typeface="+mn-ea"/>
              </a:rPr>
              <a:t>preprocessor</a:t>
            </a:r>
            <a:r>
              <a:rPr lang="zh-CN" altLang="en-US" sz="1600">
                <a:solidFill>
                  <a:srgbClr val="000000"/>
                </a:solidFill>
                <a:latin typeface="Menlo-Regular" panose="020B0609030804020204" charset="0"/>
                <a:sym typeface="+mn-ea"/>
              </a:rPr>
              <a:t>（预处理）的结果：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$ clang -E main.m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将头文件导入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替换宏定义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rgbClr val="000000"/>
              </a:solidFill>
              <a:latin typeface="Menlo-Regular" panose="020B060903080402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4427220"/>
            <a:ext cx="4673600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t>源文件编译过程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35" y="1203325"/>
            <a:ext cx="11501120" cy="193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词法分析，生成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clang -fmodules -E -Xclang -dump-tokens main.m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rgbClr val="000000"/>
              </a:solidFill>
              <a:latin typeface="Menlo-Regular" panose="020B06090308040202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785" y="1595120"/>
            <a:ext cx="5941695" cy="5057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t>源文件编译过程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05740" y="1191260"/>
            <a:ext cx="11790680" cy="403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语法分析，生成语法树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-AST(Abstract Syntax Tree)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clang -fmodules -E -fsyntax-only -Xclang -ast-dump main.m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将词法分析生成的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拼接起来生成语法树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rgbClr val="000000"/>
              </a:solidFill>
              <a:latin typeface="Menlo-Regular" panose="020B060903080402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1855" y="1808480"/>
            <a:ext cx="7014210" cy="490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52550" y="1947553"/>
            <a:ext cx="2327564" cy="20544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NSTimer</a:t>
            </a:r>
            <a:endParaRPr kumimoji="1" lang="en-US" altLang="zh-CN" sz="2800"/>
          </a:p>
          <a:p>
            <a:pPr algn="ctr"/>
            <a:endParaRPr kumimoji="1" lang="en-US" altLang="zh-CN" sz="2800"/>
          </a:p>
          <a:p>
            <a:pPr algn="ctr"/>
            <a:endParaRPr kumimoji="1" lang="en-US" altLang="zh-CN" sz="2800"/>
          </a:p>
          <a:p>
            <a:pPr algn="ctr"/>
            <a:r>
              <a:rPr kumimoji="1" lang="en-US" altLang="zh-CN" sz="2800">
                <a:solidFill>
                  <a:srgbClr val="FF0000"/>
                </a:solidFill>
              </a:rPr>
              <a:t>target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27620" y="1043049"/>
            <a:ext cx="3196442" cy="20544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ViewController</a:t>
            </a:r>
            <a:endParaRPr kumimoji="1" lang="en-US" altLang="zh-CN" sz="2800"/>
          </a:p>
          <a:p>
            <a:pPr algn="ctr"/>
            <a:endParaRPr kumimoji="1" lang="en-US" altLang="zh-CN" sz="2800"/>
          </a:p>
          <a:p>
            <a:pPr algn="ctr"/>
            <a:endParaRPr kumimoji="1" lang="en-US" altLang="zh-CN" sz="2800"/>
          </a:p>
          <a:p>
            <a:pPr algn="ctr"/>
            <a:r>
              <a:rPr kumimoji="1" lang="en-US" altLang="zh-CN" sz="2800">
                <a:solidFill>
                  <a:srgbClr val="FF0000"/>
                </a:solidFill>
              </a:rPr>
              <a:t>timer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cxnSp>
        <p:nvCxnSpPr>
          <p:cNvPr id="7" name="直线箭头连接符 6"/>
          <p:cNvCxnSpPr>
            <a:endCxn id="14" idx="1"/>
          </p:cNvCxnSpPr>
          <p:nvPr/>
        </p:nvCxnSpPr>
        <p:spPr>
          <a:xfrm>
            <a:off x="3099460" y="3880264"/>
            <a:ext cx="2943100" cy="887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endCxn id="4" idx="3"/>
          </p:cNvCxnSpPr>
          <p:nvPr/>
        </p:nvCxnSpPr>
        <p:spPr>
          <a:xfrm flipH="1">
            <a:off x="4180114" y="2707574"/>
            <a:ext cx="5165766" cy="267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042560" y="3740728"/>
            <a:ext cx="2327564" cy="20544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OtherObject</a:t>
            </a:r>
            <a:endParaRPr kumimoji="1" lang="en-US" altLang="zh-CN" sz="2800"/>
          </a:p>
          <a:p>
            <a:pPr algn="ctr"/>
            <a:endParaRPr kumimoji="1" lang="en-US" altLang="zh-CN" sz="2800"/>
          </a:p>
          <a:p>
            <a:pPr algn="ctr"/>
            <a:endParaRPr kumimoji="1" lang="en-US" altLang="zh-CN" sz="2800"/>
          </a:p>
          <a:p>
            <a:pPr algn="ctr"/>
            <a:r>
              <a:rPr kumimoji="1" lang="en-US" altLang="zh-CN" sz="2800">
                <a:solidFill>
                  <a:srgbClr val="FF0000"/>
                </a:solidFill>
              </a:rPr>
              <a:t>target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7695211" y="3163785"/>
            <a:ext cx="2458192" cy="223553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t>源文件编译过程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05740" y="1191260"/>
            <a:ext cx="11790680" cy="3533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静态分析：对语法树进行遍历分析，包括类型检查、实现检查（某个类是否存在某个方法）、变量使用，还会有一些复杂的检查，例如在 Objective-C 中，给某一个对象发送消息（调用某个方法），检查这个对象的类是否声明这个方法（但并不会去检查这个方法是否实现，这个错误是在运行时进行检查的），如果有什么错误就会进行提示。因此可见，Xcode 对 clang 做了非常深度的集成，在编写代码的过程中它就会使用 clang 来对你的代码进行分析，并及时的对你的代码错误进行提示。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rgbClr val="000000"/>
              </a:solidFill>
              <a:latin typeface="Menlo-Regular" panose="020B0609030804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t>源文件编译过程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05740" y="1191260"/>
            <a:ext cx="11790680" cy="1290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生成中间代码（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LLVM IR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有三种格式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：便于阅读的文本格式，扩展名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”.ll”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，命令行：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clang -S -emit-llvm main.m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memory: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内存格式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bitcode: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二进制格式，扩展名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”.bc”,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命令行：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$ clang -c -emit-llvm main.m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rgbClr val="000000"/>
              </a:solidFill>
              <a:latin typeface="Menlo-Regular" panose="020B06090308040202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85" y="2527300"/>
            <a:ext cx="7745730" cy="2933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t>源文件编译过程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05740" y="1191260"/>
            <a:ext cx="11790680" cy="5185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优化器</a:t>
            </a:r>
            <a:endParaRPr 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命令行：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$ clang -O3 -S -emit-llvm main.m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有些代码是可以被优化以提升执行效率的。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后端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生成汇编代码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，命令行：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$ clang -S -o - main.m | open -f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可执行文件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，命令行：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$ clang main.m -o main.out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ts val="2200"/>
              </a:lnSpc>
              <a:buFont typeface="Wingdings" panose="05000000000000000000" pitchFamily="2" charset="2"/>
              <a:buNone/>
            </a:pPr>
            <a:endParaRPr lang="zh-CN" altLang="en-US" sz="1600">
              <a:solidFill>
                <a:srgbClr val="000000"/>
              </a:solidFill>
              <a:latin typeface="Menlo-Regular" panose="020B0609030804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GCD</a:t>
            </a:r>
            <a:r>
              <a:rPr lang="zh-CN" altLang="en-US"/>
              <a:t>定时器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9935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NSTimer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RunLoop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RunLoop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的任务过于繁重，可能会导致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NSTimer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的定时器会更加准时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345" y="2292654"/>
            <a:ext cx="10157031" cy="3252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iOS</a:t>
            </a:r>
            <a:r>
              <a:rPr lang="zh-CN" altLang="en-US"/>
              <a:t>程序的内存布局</a:t>
            </a:r>
            <a:endParaRPr lang="zh-CN" altLang="en-US"/>
          </a:p>
        </p:txBody>
      </p:sp>
      <p:cxnSp>
        <p:nvCxnSpPr>
          <p:cNvPr id="3" name="直线箭头连接符 2"/>
          <p:cNvCxnSpPr>
            <a:stCxn id="9" idx="2"/>
            <a:endCxn id="10" idx="0"/>
          </p:cNvCxnSpPr>
          <p:nvPr/>
        </p:nvCxnSpPr>
        <p:spPr>
          <a:xfrm>
            <a:off x="551808" y="1692233"/>
            <a:ext cx="0" cy="4058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43149" y="1692233"/>
            <a:ext cx="1923803" cy="55220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保留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2965" y="1363748"/>
            <a:ext cx="677686" cy="3284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965" y="5751144"/>
            <a:ext cx="677686" cy="3284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3148" y="2276753"/>
            <a:ext cx="1923803" cy="55220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代码段（</a:t>
            </a:r>
            <a:r>
              <a:rPr kumimoji="1" lang="en-US" altLang="zh-CN"/>
              <a:t>__TEXT</a:t>
            </a:r>
            <a:r>
              <a:rPr kumimoji="1" lang="zh-CN" altLang="en-US"/>
              <a:t>）</a:t>
            </a:r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43148" y="2858303"/>
            <a:ext cx="1923799" cy="113341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r>
              <a:rPr kumimoji="1" lang="zh-CN" altLang="en-US"/>
              <a:t>数据段（</a:t>
            </a:r>
            <a:r>
              <a:rPr kumimoji="1" lang="en-US" altLang="zh-CN"/>
              <a:t>__DATA</a:t>
            </a:r>
            <a:r>
              <a:rPr kumimoji="1" lang="zh-CN" altLang="en-US"/>
              <a:t>）</a:t>
            </a:r>
            <a:endParaRPr kumimoji="1" lang="en-US" altLang="zh-CN"/>
          </a:p>
          <a:p>
            <a:pPr algn="ctr"/>
            <a:r>
              <a:rPr kumimoji="1" lang="zh-CN" altLang="en-US">
                <a:solidFill>
                  <a:schemeClr val="tx1"/>
                </a:solidFill>
              </a:rPr>
              <a:t>字符串常量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r>
              <a:rPr kumimoji="1" lang="zh-CN" altLang="en-US">
                <a:solidFill>
                  <a:schemeClr val="tx1"/>
                </a:solidFill>
              </a:rPr>
              <a:t>已初始化数据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r>
              <a:rPr kumimoji="1" lang="zh-CN" altLang="en-US">
                <a:solidFill>
                  <a:schemeClr val="tx1"/>
                </a:solidFill>
              </a:rPr>
              <a:t>未初始化数据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843147" y="4026661"/>
            <a:ext cx="1923803" cy="55220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堆（</a:t>
            </a:r>
            <a:r>
              <a:rPr kumimoji="1" lang="en-US" altLang="zh-CN"/>
              <a:t>heap</a:t>
            </a:r>
            <a:r>
              <a:rPr kumimoji="1" lang="zh-CN" altLang="en-US"/>
              <a:t>）↓</a:t>
            </a:r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43145" y="4613809"/>
            <a:ext cx="1923803" cy="55220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栈（</a:t>
            </a:r>
            <a:r>
              <a:rPr kumimoji="1" lang="en-US" altLang="zh-CN"/>
              <a:t>stack</a:t>
            </a:r>
            <a:r>
              <a:rPr kumimoji="1" lang="zh-CN" altLang="en-US"/>
              <a:t>）↑</a:t>
            </a:r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43144" y="5198941"/>
            <a:ext cx="1923803" cy="55220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内核区</a:t>
            </a: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058282" y="1363749"/>
            <a:ext cx="8793292" cy="4387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代码段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：编译之后的代码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数据段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字符串常量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：比如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NSString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@"123"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已初始化数据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：已初始化的全局变量、静态变量等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未初始化数据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：未初始化的全局变量、静态变量等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：函数调用开销，比如局部变量。分配的内存空间地址越来越小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等动态分配的空间，分配的内存空间地址越来越大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Tagged Pointer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43535" y="1157605"/>
            <a:ext cx="11501120" cy="5554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Tagged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技术，用于优化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NSNumber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NSDate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NSString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等小对象的存储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在没有使用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Tagged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NSNumber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等对象需要动态分配内存、维护引用计数等，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NSNumber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指针存储的是堆中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NSNumber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对象的地址值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Tagged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NSNumber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指针里面存储的数据变成了：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，也就是将数据直接存储在了指针中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当指针不够存储数据时，才会使用动态分配内存的方式来存储数据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能识别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Tagged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，比如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NSNumber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方法，直接从指针提取数据，节省了以前的调用开销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如何判断一个指针是否为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Tagged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平台，最高有效位是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（第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平台，最低有效位是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对象内存对齐是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字节，所以堆空间开辟的对象地址最后一位肯定是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在现在的版本中，为了保证数据安全，苹果对 Tagged Pointer 做了数据混淆，开发者通过打印指针无法判断它是不是一个Tagged Pointer，更无法读取Tagged Pointer的存储数据。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所以在分析Tagged Pointer之前，我们需要先关闭Tagged Pointer的数据混淆，以方便我们调试程序。通过设置环境变量OBJC_DISABLE_TAG_OBFUSCATION为YES。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Tagged Pointer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1450975"/>
            <a:ext cx="7874635" cy="203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55" y="1450975"/>
            <a:ext cx="40386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Tagged Pointer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1214120"/>
            <a:ext cx="7671435" cy="194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3157220"/>
            <a:ext cx="5677535" cy="3620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e8632ef6-268a-46bd-8d14-479df222701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0</TotalTime>
  <Words>7902</Words>
  <Application>WPS 表格</Application>
  <PresentationFormat>宽屏</PresentationFormat>
  <Paragraphs>539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Arial</vt:lpstr>
      <vt:lpstr>方正书宋_GBK</vt:lpstr>
      <vt:lpstr>Wingdings</vt:lpstr>
      <vt:lpstr>微软雅黑</vt:lpstr>
      <vt:lpstr>汉仪旗黑KW</vt:lpstr>
      <vt:lpstr>黑体</vt:lpstr>
      <vt:lpstr>宋体</vt:lpstr>
      <vt:lpstr>Menlo-Regular</vt:lpstr>
      <vt:lpstr>宋体</vt:lpstr>
      <vt:lpstr>Arial Unicode MS</vt:lpstr>
      <vt:lpstr>汉仪书宋二KW</vt:lpstr>
      <vt:lpstr>Calibri Light</vt:lpstr>
      <vt:lpstr>Helvetica Neue</vt:lpstr>
      <vt:lpstr>Calibri</vt:lpstr>
      <vt:lpstr>苹方-简</vt:lpstr>
      <vt:lpstr>汉仪中黑KW</vt:lpstr>
      <vt:lpstr>Office 主题</vt:lpstr>
      <vt:lpstr>内存管理</vt:lpstr>
      <vt:lpstr>面试题</vt:lpstr>
      <vt:lpstr>CADisplayLink、NSTimer使用注意</vt:lpstr>
      <vt:lpstr>PowerPoint 演示文稿</vt:lpstr>
      <vt:lpstr>GCD定时器</vt:lpstr>
      <vt:lpstr>iOS程序的内存布局</vt:lpstr>
      <vt:lpstr>Tagged Pointer</vt:lpstr>
      <vt:lpstr>Tagged Pointer</vt:lpstr>
      <vt:lpstr>Tagged Pointer</vt:lpstr>
      <vt:lpstr>Tagged Pointer</vt:lpstr>
      <vt:lpstr>Tagged Pointer</vt:lpstr>
      <vt:lpstr>判断是否为Tagged Pointer</vt:lpstr>
      <vt:lpstr>Tagged Pointer 注意点</vt:lpstr>
      <vt:lpstr>PowerPoint 演示文稿</vt:lpstr>
      <vt:lpstr>面试题</vt:lpstr>
      <vt:lpstr>OC对象的内存管理</vt:lpstr>
      <vt:lpstr>PowerPoint 演示文稿</vt:lpstr>
      <vt:lpstr>PowerPoint 演示文稿</vt:lpstr>
      <vt:lpstr>copy和mutableCopy</vt:lpstr>
      <vt:lpstr>引用计数的存储</vt:lpstr>
      <vt:lpstr>引用计数的存储</vt:lpstr>
      <vt:lpstr>dealloc</vt:lpstr>
      <vt:lpstr>弱引用</vt:lpstr>
      <vt:lpstr>dealloc</vt:lpstr>
      <vt:lpstr>dealloc</vt:lpstr>
      <vt:lpstr>dealloc</vt:lpstr>
      <vt:lpstr>dealloc</vt:lpstr>
      <vt:lpstr>自动释放池https://www.jianshu.com/p/46111b7ba2e9</vt:lpstr>
      <vt:lpstr>AutoreleasePoolPage的结构</vt:lpstr>
      <vt:lpstr>AutoreleasePoolPage的结构</vt:lpstr>
      <vt:lpstr>Runloop和Autorelease</vt:lpstr>
      <vt:lpstr>野指针</vt:lpstr>
      <vt:lpstr>野指针</vt:lpstr>
      <vt:lpstr>LLVM</vt:lpstr>
      <vt:lpstr>LLVM</vt:lpstr>
      <vt:lpstr>LLVM</vt:lpstr>
      <vt:lpstr>OC源文件编译过程</vt:lpstr>
      <vt:lpstr>OC源文件编译过程</vt:lpstr>
      <vt:lpstr>OC源文件编译过程</vt:lpstr>
      <vt:lpstr>OC源文件编译过程</vt:lpstr>
      <vt:lpstr>OC源文件编译过程</vt:lpstr>
      <vt:lpstr>OC源文件编译过程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apple</cp:lastModifiedBy>
  <cp:revision>876</cp:revision>
  <dcterms:created xsi:type="dcterms:W3CDTF">2021-01-25T08:24:00Z</dcterms:created>
  <dcterms:modified xsi:type="dcterms:W3CDTF">2021-01-25T08:24:00Z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